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1422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07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7A42-EB10-4085-9C78-2139E8B6FE7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4683-F0FA-4717-860C-ABB3C3D83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7A42-EB10-4085-9C78-2139E8B6FE7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4683-F0FA-4717-860C-ABB3C3D83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7A42-EB10-4085-9C78-2139E8B6FE7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4683-F0FA-4717-860C-ABB3C3D83BA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7A42-EB10-4085-9C78-2139E8B6FE7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4683-F0FA-4717-860C-ABB3C3D83B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450083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3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7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7A42-EB10-4085-9C78-2139E8B6FE7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4683-F0FA-4717-860C-ABB3C3D83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7A42-EB10-4085-9C78-2139E8B6FE7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4683-F0FA-4717-860C-ABB3C3D83B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7A42-EB10-4085-9C78-2139E8B6FE7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4683-F0FA-4717-860C-ABB3C3D83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7A42-EB10-4085-9C78-2139E8B6FE7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4683-F0FA-4717-860C-ABB3C3D83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7A42-EB10-4085-9C78-2139E8B6FE7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4683-F0FA-4717-860C-ABB3C3D83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7A42-EB10-4085-9C78-2139E8B6FE7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4683-F0FA-4717-860C-ABB3C3D83BA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7A42-EB10-4085-9C78-2139E8B6FE7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4683-F0FA-4717-860C-ABB3C3D83BA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39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67B7A42-EB10-4085-9C78-2139E8B6FE7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8333552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BDB4683-F0FA-4717-860C-ABB3C3D83BA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658" y="2267744"/>
            <a:ext cx="6172200" cy="6092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/>
          </a:p>
        </p:txBody>
      </p:sp>
      <p:pic>
        <p:nvPicPr>
          <p:cNvPr id="6" name="Рисунок 5" descr="Душевая кабина, ODA, 90*90*215 8420, без гидромассажа, угловая. Фото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96" y="2544745"/>
            <a:ext cx="3140075" cy="41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92696" y="6660232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ПАСПОРТ НА ДУШЕВУЮ КАБИНУ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</a:rPr>
              <a:t>TM ODA</a:t>
            </a:r>
          </a:p>
        </p:txBody>
      </p:sp>
    </p:spTree>
    <p:extLst>
      <p:ext uri="{BB962C8B-B14F-4D97-AF65-F5344CB8AC3E}">
        <p14:creationId xmlns:p14="http://schemas.microsoft.com/office/powerpoint/2010/main" val="21769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8968" y="2267744"/>
            <a:ext cx="6480720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1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1" y="1742570"/>
            <a:ext cx="6480720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4784" y="1979713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</a:rPr>
              <a:t>Прикрепите </a:t>
            </a:r>
            <a:r>
              <a:rPr lang="ru-RU" sz="1100" dirty="0">
                <a:solidFill>
                  <a:schemeClr val="tx2"/>
                </a:solidFill>
              </a:rPr>
              <a:t>на дверь магнитный </a:t>
            </a:r>
            <a:r>
              <a:rPr lang="ru-RU" sz="1100" dirty="0" smtClean="0">
                <a:solidFill>
                  <a:schemeClr val="tx2"/>
                </a:solidFill>
              </a:rPr>
              <a:t>замок  А12, </a:t>
            </a:r>
            <a:r>
              <a:rPr lang="ru-RU" sz="1100" dirty="0" err="1" smtClean="0">
                <a:solidFill>
                  <a:schemeClr val="tx2"/>
                </a:solidFill>
              </a:rPr>
              <a:t>водоотсекатель</a:t>
            </a:r>
            <a:r>
              <a:rPr lang="ru-RU" sz="1100" dirty="0" smtClean="0">
                <a:solidFill>
                  <a:schemeClr val="tx2"/>
                </a:solidFill>
              </a:rPr>
              <a:t> А13 и ролики А11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656" y="8193682"/>
            <a:ext cx="6246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</a:rPr>
              <a:t>Установите и скрепите с помощью </a:t>
            </a:r>
            <a:r>
              <a:rPr lang="ru-RU" sz="1100" dirty="0" err="1" smtClean="0">
                <a:solidFill>
                  <a:schemeClr val="tx2"/>
                </a:solidFill>
              </a:rPr>
              <a:t>саморезов</a:t>
            </a:r>
            <a:r>
              <a:rPr lang="ru-RU" sz="1100" dirty="0" smtClean="0">
                <a:solidFill>
                  <a:schemeClr val="tx2"/>
                </a:solidFill>
              </a:rPr>
              <a:t> алюминиевые профили А2 (верхняя и нижняя дуга). На верхнюю и нижнюю дуги прикрепите стопоры дверей А7. К боковым стеклам </a:t>
            </a:r>
            <a:r>
              <a:rPr lang="ru-RU" sz="1100" dirty="0" smtClean="0">
                <a:solidFill>
                  <a:schemeClr val="tx2"/>
                </a:solidFill>
              </a:rPr>
              <a:t>прикрепите </a:t>
            </a:r>
            <a:r>
              <a:rPr lang="ru-RU" sz="1100" dirty="0" smtClean="0">
                <a:solidFill>
                  <a:schemeClr val="tx2"/>
                </a:solidFill>
              </a:rPr>
              <a:t>держатели стекла А1. Прикрепите уплотнитель  А5  и стойку А4 к боковым стеклам и установите их на дуги. Установите двери на алюминиевые дуги, отрегулируйте ролики. </a:t>
            </a:r>
            <a:endParaRPr lang="ru-RU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8968" y="2267744"/>
            <a:ext cx="6480720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1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6" y="1979713"/>
            <a:ext cx="6174687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93" y="7596336"/>
            <a:ext cx="6174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</a:rPr>
              <a:t>Задние </a:t>
            </a:r>
            <a:r>
              <a:rPr lang="ru-RU" sz="1100" dirty="0">
                <a:solidFill>
                  <a:schemeClr val="tx2"/>
                </a:solidFill>
              </a:rPr>
              <a:t>стенки аккуратно установить в </a:t>
            </a:r>
            <a:r>
              <a:rPr lang="ru-RU" sz="1100" dirty="0" smtClean="0">
                <a:solidFill>
                  <a:schemeClr val="tx2"/>
                </a:solidFill>
              </a:rPr>
              <a:t>алюминиевые профили (короткие крепятся верх и низ, длинные крепятся 1-ый к профилю бокового стекла, 2-ой к центральной панели.  В центральную пластиковую панель установите смеситель</a:t>
            </a:r>
            <a:r>
              <a:rPr lang="ru-RU" sz="1100" dirty="0">
                <a:solidFill>
                  <a:schemeClr val="tx2"/>
                </a:solidFill>
              </a:rPr>
              <a:t>. Установите на поддон центральную панель и скрепите ее с задними стенками </a:t>
            </a:r>
            <a:r>
              <a:rPr lang="ru-RU" sz="1100" dirty="0" err="1">
                <a:solidFill>
                  <a:schemeClr val="tx2"/>
                </a:solidFill>
              </a:rPr>
              <a:t>саморезами</a:t>
            </a:r>
            <a:r>
              <a:rPr lang="ru-RU" sz="1100" dirty="0">
                <a:solidFill>
                  <a:schemeClr val="tx2"/>
                </a:solidFill>
              </a:rPr>
              <a:t> (А17). Установите на поддон </a:t>
            </a:r>
            <a:r>
              <a:rPr lang="ru-RU" sz="1100" dirty="0" smtClean="0">
                <a:solidFill>
                  <a:schemeClr val="tx2"/>
                </a:solidFill>
              </a:rPr>
              <a:t>задние стенки </a:t>
            </a:r>
            <a:r>
              <a:rPr lang="ru-RU" sz="1100" dirty="0">
                <a:solidFill>
                  <a:schemeClr val="tx2"/>
                </a:solidFill>
              </a:rPr>
              <a:t>и </a:t>
            </a:r>
            <a:r>
              <a:rPr lang="ru-RU" sz="1100" dirty="0" smtClean="0">
                <a:solidFill>
                  <a:schemeClr val="tx2"/>
                </a:solidFill>
              </a:rPr>
              <a:t>боковые стекла с дверьми, </a:t>
            </a:r>
            <a:r>
              <a:rPr lang="ru-RU" sz="1100" dirty="0">
                <a:solidFill>
                  <a:schemeClr val="tx2"/>
                </a:solidFill>
              </a:rPr>
              <a:t>затем скрепите их между собой </a:t>
            </a:r>
            <a:r>
              <a:rPr lang="ru-RU" sz="1100" dirty="0" err="1">
                <a:solidFill>
                  <a:schemeClr val="tx2"/>
                </a:solidFill>
              </a:rPr>
              <a:t>саморезами</a:t>
            </a:r>
            <a:r>
              <a:rPr lang="ru-RU" sz="1100" dirty="0">
                <a:solidFill>
                  <a:schemeClr val="tx2"/>
                </a:solidFill>
              </a:rPr>
              <a:t> (А17) и зафиксируйте на основание </a:t>
            </a:r>
            <a:r>
              <a:rPr lang="ru-RU" sz="1100" dirty="0" err="1">
                <a:solidFill>
                  <a:schemeClr val="tx2"/>
                </a:solidFill>
              </a:rPr>
              <a:t>саморезами</a:t>
            </a:r>
            <a:r>
              <a:rPr lang="ru-RU" sz="1100" dirty="0">
                <a:solidFill>
                  <a:schemeClr val="tx2"/>
                </a:solidFill>
              </a:rPr>
              <a:t> (А6</a:t>
            </a:r>
            <a:r>
              <a:rPr lang="ru-RU" sz="1100" dirty="0" smtClean="0">
                <a:solidFill>
                  <a:schemeClr val="tx2"/>
                </a:solidFill>
              </a:rPr>
              <a:t>). Установите в крышу тропический душ А9, подключите к нему шланг подачи воды. Положите </a:t>
            </a:r>
            <a:r>
              <a:rPr lang="ru-RU" sz="1100" dirty="0">
                <a:solidFill>
                  <a:schemeClr val="tx2"/>
                </a:solidFill>
              </a:rPr>
              <a:t>крышу на уже собранный каркас кабины, </a:t>
            </a:r>
            <a:r>
              <a:rPr lang="ru-RU" sz="1100" dirty="0" smtClean="0">
                <a:solidFill>
                  <a:schemeClr val="tx2"/>
                </a:solidFill>
              </a:rPr>
              <a:t>отрегулируйте </a:t>
            </a:r>
            <a:r>
              <a:rPr lang="ru-RU" sz="1100" dirty="0">
                <a:solidFill>
                  <a:schemeClr val="tx2"/>
                </a:solidFill>
              </a:rPr>
              <a:t>ее положение и скрепите </a:t>
            </a:r>
            <a:r>
              <a:rPr lang="ru-RU" sz="1100" dirty="0" err="1">
                <a:solidFill>
                  <a:schemeClr val="tx2"/>
                </a:solidFill>
              </a:rPr>
              <a:t>саморезами</a:t>
            </a:r>
            <a:r>
              <a:rPr lang="ru-RU" sz="11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8968" y="2267744"/>
            <a:ext cx="6480720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1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8" y="2195736"/>
            <a:ext cx="6318702" cy="545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80" y="788436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На правую заднюю стенку прикрепите держатель душевой лейки и переходник на душ, на левую заднюю стенку прикрепите стеклянную полочку.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8968" y="2267744"/>
            <a:ext cx="6480720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1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5" y="2195735"/>
            <a:ext cx="5256584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664" y="7740352"/>
            <a:ext cx="62646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</a:rPr>
              <a:t>Собрав все детали кабины необходимо произвести следующие действия: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tx2"/>
                </a:solidFill>
              </a:rPr>
              <a:t>Произведите подключение всех шлангов подачи воды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tx2"/>
                </a:solidFill>
              </a:rPr>
              <a:t>Подключите </a:t>
            </a:r>
            <a:r>
              <a:rPr lang="ru-RU" sz="1100" dirty="0" err="1" smtClean="0">
                <a:solidFill>
                  <a:schemeClr val="tx2"/>
                </a:solidFill>
              </a:rPr>
              <a:t>сифок</a:t>
            </a:r>
            <a:r>
              <a:rPr lang="ru-RU" sz="1100" dirty="0" smtClean="0">
                <a:solidFill>
                  <a:schemeClr val="tx2"/>
                </a:solidFill>
              </a:rPr>
              <a:t> к канализации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tx2"/>
                </a:solidFill>
              </a:rPr>
              <a:t>Произведите контрольный пуск воды, если имеется течь необходимо её устранить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tx2"/>
                </a:solidFill>
              </a:rPr>
              <a:t>Проработайте все стыки силиконовым </a:t>
            </a:r>
            <a:r>
              <a:rPr lang="ru-RU" sz="1100" dirty="0" err="1" smtClean="0">
                <a:solidFill>
                  <a:schemeClr val="tx2"/>
                </a:solidFill>
              </a:rPr>
              <a:t>герметиком</a:t>
            </a:r>
            <a:r>
              <a:rPr lang="ru-RU" sz="1100" dirty="0" smtClean="0">
                <a:solidFill>
                  <a:schemeClr val="tx2"/>
                </a:solidFill>
              </a:rPr>
              <a:t>. 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tx2"/>
                </a:solidFill>
              </a:rPr>
              <a:t>Оставьте на 24 часа для полного высыхания, после чего кабиной можно пользоваться. 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tx2"/>
                </a:solidFill>
              </a:rPr>
              <a:t>Снимите защитную пленку с поддона, экрана и крыши.</a:t>
            </a:r>
            <a:endParaRPr lang="ru-RU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656" y="2267744"/>
            <a:ext cx="6246695" cy="5900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1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50657" y="2123728"/>
            <a:ext cx="6318703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Повседневный уход: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1</a:t>
            </a:r>
            <a:r>
              <a:rPr lang="ru-RU" sz="1200" dirty="0">
                <a:solidFill>
                  <a:schemeClr val="tx2"/>
                </a:solidFill>
              </a:rPr>
              <a:t>.  Для повседневной чистки кабины используйте обычные жидкие моющие средства, которые не содержат ацетон и аммиак, и мягкую ткань  для  мытья  и  протирки.  Если  на  поверхности  кабины  </a:t>
            </a:r>
            <a:r>
              <a:rPr lang="ru-RU" sz="1200" dirty="0" smtClean="0">
                <a:solidFill>
                  <a:schemeClr val="tx2"/>
                </a:solidFill>
              </a:rPr>
              <a:t>остались </a:t>
            </a:r>
            <a:r>
              <a:rPr lang="ru-RU" sz="1200" dirty="0">
                <a:solidFill>
                  <a:schemeClr val="tx2"/>
                </a:solidFill>
              </a:rPr>
              <a:t>следы от клея, смочите мягкую ткань в небольшом количестве бензина и аккуратно протрите это место.</a:t>
            </a:r>
          </a:p>
          <a:p>
            <a:r>
              <a:rPr lang="ru-RU" sz="1200" dirty="0">
                <a:solidFill>
                  <a:schemeClr val="tx2"/>
                </a:solidFill>
              </a:rPr>
              <a:t>2.  Для полировки и наведения блеска можно пользоваться специально предназначенными  для  этого  средствами.  Если  поверхность кабины  стала  пятнистой,  нанесите  зубную  пасту  на  мягкую  ткань и протрите ее.</a:t>
            </a:r>
          </a:p>
          <a:p>
            <a:r>
              <a:rPr lang="ru-RU" sz="1200" dirty="0">
                <a:solidFill>
                  <a:schemeClr val="tx2"/>
                </a:solidFill>
              </a:rPr>
              <a:t>3.   Осадок  и  налет,  остающиеся  от  воды,  с  поверхности  кабины лучше удалить, смочив мягкую ткань в слегка подогретом лимонном соке или уксусе.</a:t>
            </a:r>
          </a:p>
          <a:p>
            <a:r>
              <a:rPr lang="ru-RU" sz="1200" dirty="0">
                <a:solidFill>
                  <a:schemeClr val="tx2"/>
                </a:solidFill>
              </a:rPr>
              <a:t>4.   Неглубокие  царапины  и  следы  от  окурков  можно  удалить, отшлифовав  поверхность  наждачной  бумагой  №2000,  смоченной в  воде,  а  затем  отполировав  ее  с  помощью  зубной  пасты  и  мягкой ткани.</a:t>
            </a:r>
          </a:p>
          <a:p>
            <a:pPr marL="228600" indent="-228600">
              <a:buAutoNum type="arabicPeriod" startAt="5"/>
            </a:pPr>
            <a:r>
              <a:rPr lang="ru-RU" sz="1200" dirty="0" smtClean="0">
                <a:solidFill>
                  <a:schemeClr val="tx2"/>
                </a:solidFill>
              </a:rPr>
              <a:t>При  </a:t>
            </a:r>
            <a:r>
              <a:rPr lang="ru-RU" sz="1200" dirty="0">
                <a:solidFill>
                  <a:schemeClr val="tx2"/>
                </a:solidFill>
              </a:rPr>
              <a:t>обнаружении  волос,  намотанных  на  сливное  отверстие, удалите их немедленно</a:t>
            </a:r>
            <a:r>
              <a:rPr lang="ru-RU" sz="1200" dirty="0" smtClean="0">
                <a:solidFill>
                  <a:schemeClr val="tx2"/>
                </a:solidFill>
              </a:rPr>
              <a:t>. </a:t>
            </a:r>
          </a:p>
          <a:p>
            <a:r>
              <a:rPr lang="ru-RU" sz="1200" dirty="0">
                <a:solidFill>
                  <a:schemeClr val="tx2"/>
                </a:solidFill>
              </a:rPr>
              <a:t>6.   Нет  необходимости  часто  протирать  позолоченные  и  </a:t>
            </a:r>
            <a:r>
              <a:rPr lang="ru-RU" sz="1200" dirty="0" smtClean="0">
                <a:solidFill>
                  <a:schemeClr val="tx2"/>
                </a:solidFill>
              </a:rPr>
              <a:t>хромированные </a:t>
            </a:r>
            <a:r>
              <a:rPr lang="ru-RU" sz="1200" dirty="0">
                <a:solidFill>
                  <a:schemeClr val="tx2"/>
                </a:solidFill>
              </a:rPr>
              <a:t>детали (запрещается наносить на них растворитель). Предупреждение: кислота, содержащаяся в силиконовом геле, может разрушить поверхность деталей с гальваническим покрытием.</a:t>
            </a:r>
          </a:p>
          <a:p>
            <a:r>
              <a:rPr lang="ru-RU" sz="1200" dirty="0">
                <a:solidFill>
                  <a:schemeClr val="tx2"/>
                </a:solidFill>
              </a:rPr>
              <a:t>7.   Запрещается  пользоваться  жесткими  приспособлениями   и моющими средствами, содержащими растворитель.</a:t>
            </a:r>
          </a:p>
          <a:p>
            <a:pPr marL="228600" indent="-228600">
              <a:buAutoNum type="arabicPeriod" startAt="8"/>
            </a:pPr>
            <a:r>
              <a:rPr lang="ru-RU" sz="1200" dirty="0" smtClean="0">
                <a:solidFill>
                  <a:schemeClr val="tx2"/>
                </a:solidFill>
              </a:rPr>
              <a:t>Запрещается  </a:t>
            </a:r>
            <a:r>
              <a:rPr lang="ru-RU" sz="1200" dirty="0">
                <a:solidFill>
                  <a:schemeClr val="tx2"/>
                </a:solidFill>
              </a:rPr>
              <a:t>стучать  или  царапать  поверхность  различными предметами и ножом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200" dirty="0">
                <a:solidFill>
                  <a:schemeClr val="tx2"/>
                </a:solidFill>
              </a:rPr>
              <a:t>9.  Во  избежание  известковых  отложений  изначально  необходимо установить специальное устройство для смягчения воды.</a:t>
            </a:r>
          </a:p>
          <a:p>
            <a:r>
              <a:rPr lang="ru-RU" sz="1200" dirty="0">
                <a:solidFill>
                  <a:schemeClr val="tx2"/>
                </a:solidFill>
              </a:rPr>
              <a:t>10.   Рекомендуется  проводить  дезинфекцию  ванны  после  каждого третьего – четвертого использования.</a:t>
            </a:r>
          </a:p>
          <a:p>
            <a:r>
              <a:rPr lang="ru-RU" sz="1200" dirty="0">
                <a:solidFill>
                  <a:schemeClr val="tx2"/>
                </a:solidFill>
              </a:rPr>
              <a:t>11.   Периодически  проверяйте  провода,  выключатель  и  контактор на предмет порчи.</a:t>
            </a:r>
          </a:p>
          <a:p>
            <a:r>
              <a:rPr lang="ru-RU" sz="1200" dirty="0">
                <a:solidFill>
                  <a:schemeClr val="tx2"/>
                </a:solidFill>
              </a:rPr>
              <a:t>12.  Периодически проверяйте исправность и целостность </a:t>
            </a:r>
            <a:r>
              <a:rPr lang="ru-RU" sz="1200" dirty="0" smtClean="0">
                <a:solidFill>
                  <a:schemeClr val="tx2"/>
                </a:solidFill>
              </a:rPr>
              <a:t>водопроводных </a:t>
            </a:r>
            <a:r>
              <a:rPr lang="ru-RU" sz="1200" dirty="0">
                <a:solidFill>
                  <a:schemeClr val="tx2"/>
                </a:solidFill>
              </a:rPr>
              <a:t>труб, а также  канализационных труб.</a:t>
            </a:r>
          </a:p>
          <a:p>
            <a:r>
              <a:rPr lang="ru-RU" sz="1200" dirty="0">
                <a:solidFill>
                  <a:schemeClr val="tx2"/>
                </a:solidFill>
              </a:rPr>
              <a:t>13. Для предотвращения засора форсунок и другого  оборудования в душевой кабине,  а также предотвращения выхода из строя каких- либо  агрегатов,  проводите  профилактический  осмотр  один  раз в год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200" dirty="0">
                <a:solidFill>
                  <a:schemeClr val="tx2"/>
                </a:solidFill>
              </a:rPr>
              <a:t>14.   Если  Вы  в  течение  долгого  времени  не  пользуетесь  душевой кабиной,  пожалуйста,  держите  ее  в  сухом,  проветриваемом помещении без воздействия коррозийного газа. Также не забывайте отключать электропитание и подачу воды.</a:t>
            </a:r>
          </a:p>
          <a:p>
            <a:r>
              <a:rPr lang="ru-RU" sz="1200" dirty="0">
                <a:solidFill>
                  <a:schemeClr val="tx2"/>
                </a:solidFill>
              </a:rPr>
              <a:t>15.   Не  откручивайте  и  не  подкручивайте   гайки,  болты  в  системе освещения, а также не меняйте лампочки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38257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656" y="2267744"/>
            <a:ext cx="6246695" cy="5900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i="1" dirty="0"/>
          </a:p>
          <a:p>
            <a:pPr marL="0" indent="0" algn="ctr">
              <a:buNone/>
            </a:pPr>
            <a:endParaRPr lang="ru-RU" sz="1400" i="1" dirty="0" smtClean="0"/>
          </a:p>
          <a:p>
            <a:pPr marL="0" indent="0" algn="ctr">
              <a:buNone/>
            </a:pPr>
            <a:endParaRPr lang="ru-RU" sz="1400" i="1" dirty="0"/>
          </a:p>
          <a:p>
            <a:pPr marL="0" indent="0" algn="ctr">
              <a:buNone/>
            </a:pPr>
            <a:endParaRPr lang="ru-RU" sz="1400" i="1" dirty="0" smtClean="0"/>
          </a:p>
          <a:p>
            <a:pPr marL="0" indent="0" algn="ctr">
              <a:buNone/>
            </a:pPr>
            <a:endParaRPr lang="ru-RU" sz="1400" i="1" dirty="0"/>
          </a:p>
          <a:p>
            <a:pPr marL="0" indent="0" algn="ctr">
              <a:buNone/>
            </a:pPr>
            <a:endParaRPr lang="ru-RU" sz="1400" i="1" dirty="0" smtClean="0"/>
          </a:p>
          <a:p>
            <a:pPr marL="0" indent="0" algn="ctr">
              <a:buNone/>
            </a:pPr>
            <a:endParaRPr lang="ru-RU" sz="1400" i="1" dirty="0"/>
          </a:p>
          <a:p>
            <a:pPr marL="0" indent="0" algn="ctr">
              <a:buNone/>
            </a:pPr>
            <a:endParaRPr lang="ru-RU" sz="1400" i="1" dirty="0" smtClean="0"/>
          </a:p>
          <a:p>
            <a:pPr marL="0" indent="0" algn="ctr">
              <a:buNone/>
            </a:pPr>
            <a:endParaRPr lang="ru-RU" sz="1400" i="1" dirty="0"/>
          </a:p>
          <a:p>
            <a:pPr marL="0" indent="0" algn="ctr">
              <a:buNone/>
            </a:pPr>
            <a:endParaRPr lang="ru-RU" sz="1400" i="1" dirty="0" smtClean="0"/>
          </a:p>
          <a:p>
            <a:pPr marL="0" indent="0" algn="ctr">
              <a:buNone/>
            </a:pPr>
            <a:endParaRPr lang="ru-RU" sz="1400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1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50657" y="2123728"/>
            <a:ext cx="6318703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tx2"/>
                </a:solidFill>
              </a:rPr>
              <a:t>Гарантийные условия и обязательства:</a:t>
            </a:r>
            <a:endParaRPr lang="ru-RU" sz="1400" b="1" i="1" dirty="0" smtClean="0">
              <a:solidFill>
                <a:schemeClr val="tx2"/>
              </a:solidFill>
            </a:endParaRPr>
          </a:p>
          <a:p>
            <a:r>
              <a:rPr lang="ru-RU" sz="1100" dirty="0">
                <a:solidFill>
                  <a:schemeClr val="tx2"/>
                </a:solidFill>
              </a:rPr>
              <a:t> Гарантия изготовителя:</a:t>
            </a:r>
          </a:p>
          <a:p>
            <a:r>
              <a:rPr lang="ru-RU" sz="1100" dirty="0">
                <a:solidFill>
                  <a:schemeClr val="tx2"/>
                </a:solidFill>
              </a:rPr>
              <a:t> Гарантийный срок эксплуатации – 1 год со дня продажи при соблюдении потребителем условий монтажа, эксплуатации, транспортирования и хранения.</a:t>
            </a:r>
          </a:p>
          <a:p>
            <a:r>
              <a:rPr lang="ru-RU" sz="1100" dirty="0">
                <a:solidFill>
                  <a:schemeClr val="tx2"/>
                </a:solidFill>
              </a:rPr>
              <a:t> Не принимаются претензии по душевым кабинам, имеющим внешние механические, термические или химические повреждения. </a:t>
            </a:r>
          </a:p>
          <a:p>
            <a:r>
              <a:rPr lang="ru-RU" sz="1100" dirty="0">
                <a:solidFill>
                  <a:schemeClr val="tx2"/>
                </a:solidFill>
              </a:rPr>
              <a:t>Гарантия не распространяется на комплектующие, имеющие механические повреждения, возникшие в процессе транспортировки, при хранении, установке и эксплуатации душевой кабины вследствие нарушений требований и рекомендаций, содержащихся в инструкции. </a:t>
            </a:r>
          </a:p>
          <a:p>
            <a:r>
              <a:rPr lang="ru-RU" sz="1100" dirty="0">
                <a:solidFill>
                  <a:schemeClr val="tx2"/>
                </a:solidFill>
              </a:rPr>
              <a:t>Изготовитель не несет ответственности за качество монтажа душевой кабины. Претензии, связанные с монтажом кабины, следует направлять специалистам, выполнившим монтаж и установку.</a:t>
            </a:r>
          </a:p>
          <a:p>
            <a:r>
              <a:rPr lang="ru-RU" sz="1100" dirty="0">
                <a:solidFill>
                  <a:schemeClr val="tx2"/>
                </a:solidFill>
              </a:rPr>
              <a:t> Изготовитель не несет ответственности за неисправности в работе душевой кабины, возникшие вследствие несвоевременного технического обслуживания и нарушения условий монтажа и эксплуатации, указанных в инструкции. </a:t>
            </a:r>
          </a:p>
          <a:p>
            <a:endParaRPr lang="ru-RU" sz="1100" dirty="0">
              <a:solidFill>
                <a:schemeClr val="tx2"/>
              </a:solidFill>
            </a:endParaRPr>
          </a:p>
          <a:p>
            <a:r>
              <a:rPr lang="ru-RU" sz="1100" dirty="0">
                <a:solidFill>
                  <a:schemeClr val="tx2"/>
                </a:solidFill>
              </a:rPr>
              <a:t>Установка:</a:t>
            </a:r>
          </a:p>
          <a:p>
            <a:r>
              <a:rPr lang="ru-RU" sz="1100" dirty="0">
                <a:solidFill>
                  <a:schemeClr val="tx2"/>
                </a:solidFill>
              </a:rPr>
              <a:t>Установка душевой кабины должны проводиться квалифицированным и компетентным специалистом. Самостоятельная установка душевых кабин неподготовленными мастерами приведет к поломке устройства и получению травм при дальнейшей эксплуатации.</a:t>
            </a:r>
          </a:p>
          <a:p>
            <a:endParaRPr lang="ru-RU" sz="1100" dirty="0">
              <a:solidFill>
                <a:schemeClr val="tx2"/>
              </a:solidFill>
            </a:endParaRPr>
          </a:p>
          <a:p>
            <a:r>
              <a:rPr lang="ru-RU" sz="1100" dirty="0">
                <a:solidFill>
                  <a:schemeClr val="tx2"/>
                </a:solidFill>
              </a:rPr>
              <a:t>Транспортировка:</a:t>
            </a:r>
          </a:p>
          <a:p>
            <a:r>
              <a:rPr lang="ru-RU" sz="1100" dirty="0">
                <a:solidFill>
                  <a:schemeClr val="tx2"/>
                </a:solidFill>
              </a:rPr>
              <a:t>Перевозка стёкол осуществляется либо на ребре, либо стоя. В душевых кабинах безопасное калёное стекло. Стёкла запрещается ставить на угол, гнуть, брать на излом. Стёкла в транспортном средстве должны быть привязаны  или  чем-нибудь  распёрты.  Коробка, где находится поддон с крышей, перевозится  на ножках либо на ребре  где нет экрана. </a:t>
            </a:r>
          </a:p>
          <a:p>
            <a:r>
              <a:rPr lang="ru-RU" sz="1100" dirty="0">
                <a:solidFill>
                  <a:schemeClr val="tx2"/>
                </a:solidFill>
              </a:rPr>
              <a:t> </a:t>
            </a:r>
          </a:p>
          <a:p>
            <a:r>
              <a:rPr lang="ru-RU" sz="1100" dirty="0">
                <a:solidFill>
                  <a:schemeClr val="tx2"/>
                </a:solidFill>
              </a:rPr>
              <a:t>Эксплуатация:</a:t>
            </a:r>
          </a:p>
          <a:p>
            <a:r>
              <a:rPr lang="ru-RU" sz="1100" dirty="0">
                <a:solidFill>
                  <a:schemeClr val="tx2"/>
                </a:solidFill>
              </a:rPr>
              <a:t>1. Перед началом эксплуатации нужно убедиться, что нет утечки тока и напряжения</a:t>
            </a:r>
          </a:p>
          <a:p>
            <a:r>
              <a:rPr lang="ru-RU" sz="1100" dirty="0">
                <a:solidFill>
                  <a:schemeClr val="tx2"/>
                </a:solidFill>
              </a:rPr>
              <a:t>2. Нельзя допускать механическое повреждение корпуса душевых во время их эксплуатации</a:t>
            </a:r>
          </a:p>
          <a:p>
            <a:r>
              <a:rPr lang="ru-RU" sz="1100" dirty="0">
                <a:solidFill>
                  <a:schemeClr val="tx2"/>
                </a:solidFill>
              </a:rPr>
              <a:t>3. Кнопки устройств нажимать плавно без усилий;</a:t>
            </a:r>
          </a:p>
          <a:p>
            <a:r>
              <a:rPr lang="ru-RU" sz="1100" dirty="0">
                <a:solidFill>
                  <a:schemeClr val="tx2"/>
                </a:solidFill>
              </a:rPr>
              <a:t>3. Кабина должна иметь хорошую вентиляцию, после применения изделие должно просохнуть: между купаниями отсек для душа должен стоять сухим;</a:t>
            </a:r>
          </a:p>
          <a:p>
            <a:r>
              <a:rPr lang="ru-RU" sz="1100" dirty="0">
                <a:solidFill>
                  <a:schemeClr val="tx2"/>
                </a:solidFill>
              </a:rPr>
              <a:t>4. Запрещено отрезать электрические провода, модифицировать или изменять блок управления;</a:t>
            </a:r>
          </a:p>
          <a:p>
            <a:r>
              <a:rPr lang="ru-RU" sz="1100" dirty="0">
                <a:solidFill>
                  <a:schemeClr val="tx2"/>
                </a:solidFill>
              </a:rPr>
              <a:t>5. Для очистки поверхностей нельзя применять средства, содержащие газообразные вещества, ацетон и аммиак;</a:t>
            </a:r>
          </a:p>
          <a:p>
            <a:r>
              <a:rPr lang="ru-RU" sz="1100" dirty="0">
                <a:solidFill>
                  <a:schemeClr val="tx2"/>
                </a:solidFill>
              </a:rPr>
              <a:t>6. </a:t>
            </a:r>
            <a:r>
              <a:rPr lang="ru-RU" sz="1100">
                <a:solidFill>
                  <a:schemeClr val="tx2"/>
                </a:solidFill>
              </a:rPr>
              <a:t>Для детей и пожилых людей эксплуатация душевых кабин должна проходить под контролем взрослых.</a:t>
            </a:r>
            <a:endParaRPr lang="ru-RU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658" y="2267744"/>
            <a:ext cx="6172200" cy="6092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640" y="2915816"/>
            <a:ext cx="64807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Уважаемые покупатели!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Благодарим Вас за выбор изделий торговой марки ODA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Наша продукция соответствует современным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техническим стандартам и санитарно- гигиеническим нормам. Перед установкой и эксплуатацией изделия внимательно ознакомь-</a:t>
            </a:r>
          </a:p>
          <a:p>
            <a:pPr algn="ctr"/>
            <a:r>
              <a:rPr lang="ru-RU" sz="1400" b="1" dirty="0" err="1">
                <a:solidFill>
                  <a:schemeClr val="tx2"/>
                </a:solidFill>
              </a:rPr>
              <a:t>тесь</a:t>
            </a:r>
            <a:r>
              <a:rPr lang="ru-RU" sz="1400" b="1" dirty="0">
                <a:solidFill>
                  <a:schemeClr val="tx2"/>
                </a:solidFill>
              </a:rPr>
              <a:t> с настоящим руководством по сборке и  эксплуатации.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Надежная работа изделия зависит от соблюдения приведенных в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руководстве указаний</a:t>
            </a:r>
            <a:r>
              <a:rPr lang="ru-RU" sz="1400" b="1" dirty="0" smtClean="0">
                <a:solidFill>
                  <a:schemeClr val="tx2"/>
                </a:solidFill>
              </a:rPr>
              <a:t>.</a:t>
            </a:r>
          </a:p>
          <a:p>
            <a:pPr algn="ctr"/>
            <a:endParaRPr lang="ru-RU" sz="12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Содержание</a:t>
            </a:r>
            <a:r>
              <a:rPr lang="ru-RU" sz="14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1.Технические характеристики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2. Меры </a:t>
            </a:r>
            <a:r>
              <a:rPr lang="ru-RU" sz="1400" b="1" dirty="0" smtClean="0">
                <a:solidFill>
                  <a:schemeClr val="tx2"/>
                </a:solidFill>
              </a:rPr>
              <a:t>предосторожности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3. Меры </a:t>
            </a:r>
            <a:r>
              <a:rPr lang="ru-RU" sz="1400" b="1" dirty="0" smtClean="0">
                <a:solidFill>
                  <a:schemeClr val="tx2"/>
                </a:solidFill>
              </a:rPr>
              <a:t>безопасности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4. Обязательные рекомендации при установке </a:t>
            </a:r>
            <a:r>
              <a:rPr lang="ru-RU" sz="1400" b="1" dirty="0" smtClean="0">
                <a:solidFill>
                  <a:schemeClr val="tx2"/>
                </a:solidFill>
              </a:rPr>
              <a:t>кабины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4.1. Подключение к электрической </a:t>
            </a:r>
            <a:r>
              <a:rPr lang="ru-RU" sz="1400" b="1" dirty="0" smtClean="0">
                <a:solidFill>
                  <a:schemeClr val="tx2"/>
                </a:solidFill>
              </a:rPr>
              <a:t>сети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4.2. Подключение к системе </a:t>
            </a:r>
            <a:r>
              <a:rPr lang="ru-RU" sz="1400" b="1" dirty="0" smtClean="0">
                <a:solidFill>
                  <a:schemeClr val="tx2"/>
                </a:solidFill>
              </a:rPr>
              <a:t>водоснабжения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4.3. Подготовка </a:t>
            </a:r>
            <a:r>
              <a:rPr lang="ru-RU" sz="1400" b="1" dirty="0" smtClean="0">
                <a:solidFill>
                  <a:schemeClr val="tx2"/>
                </a:solidFill>
              </a:rPr>
              <a:t>площади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5. Этапы </a:t>
            </a:r>
            <a:r>
              <a:rPr lang="ru-RU" sz="1400" b="1" dirty="0" smtClean="0">
                <a:solidFill>
                  <a:schemeClr val="tx2"/>
                </a:solidFill>
              </a:rPr>
              <a:t>установки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6. </a:t>
            </a:r>
            <a:r>
              <a:rPr lang="ru-RU" sz="1400" b="1" dirty="0">
                <a:solidFill>
                  <a:schemeClr val="tx2"/>
                </a:solidFill>
              </a:rPr>
              <a:t>Повседневный </a:t>
            </a:r>
            <a:r>
              <a:rPr lang="ru-RU" sz="1400" b="1" dirty="0" smtClean="0">
                <a:solidFill>
                  <a:schemeClr val="tx2"/>
                </a:solidFill>
              </a:rPr>
              <a:t>уход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7</a:t>
            </a:r>
            <a:r>
              <a:rPr lang="ru-RU" sz="1400" b="1" dirty="0" smtClean="0">
                <a:solidFill>
                  <a:schemeClr val="tx2"/>
                </a:solidFill>
              </a:rPr>
              <a:t>. </a:t>
            </a:r>
            <a:r>
              <a:rPr lang="ru-RU" sz="1400" b="1" dirty="0">
                <a:solidFill>
                  <a:schemeClr val="tx2"/>
                </a:solidFill>
              </a:rPr>
              <a:t>Гарантийные условия и обязательства </a:t>
            </a:r>
          </a:p>
          <a:p>
            <a:endParaRPr lang="ru-RU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658" y="2267744"/>
            <a:ext cx="6172200" cy="60924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r>
              <a:rPr lang="ru-RU" sz="1400" b="1" i="1" dirty="0" smtClean="0"/>
              <a:t>Технические </a:t>
            </a:r>
            <a:r>
              <a:rPr lang="ru-RU" sz="1400" b="1" i="1" dirty="0"/>
              <a:t>характеристики</a:t>
            </a:r>
            <a:r>
              <a:rPr lang="ru-RU" sz="1400" b="1" i="1" dirty="0" smtClean="0"/>
              <a:t>:</a:t>
            </a:r>
          </a:p>
          <a:p>
            <a:pPr marL="0" indent="0">
              <a:buNone/>
            </a:pPr>
            <a:endParaRPr lang="ru-RU" sz="1200" dirty="0" smtClean="0"/>
          </a:p>
          <a:p>
            <a:pPr marL="228600" indent="-228600">
              <a:buAutoNum type="arabicPeriod"/>
            </a:pPr>
            <a:r>
              <a:rPr lang="ru-RU" sz="1200" dirty="0" smtClean="0"/>
              <a:t>Рабочая температура до 60 </a:t>
            </a:r>
            <a:r>
              <a:rPr lang="en-US" sz="1200" dirty="0" smtClean="0"/>
              <a:t>º</a:t>
            </a:r>
            <a:r>
              <a:rPr lang="ru-RU" sz="1200" dirty="0" smtClean="0"/>
              <a:t>С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Давление </a:t>
            </a:r>
            <a:r>
              <a:rPr lang="en-US" sz="1200" dirty="0" smtClean="0"/>
              <a:t>max </a:t>
            </a:r>
            <a:r>
              <a:rPr lang="ru-RU" sz="1200" dirty="0" smtClean="0"/>
              <a:t>5 атмосфер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Размер резьбовых соединений ½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Максимально допустимая разница в давлениях между горячей и холодной водой 1,5 бар.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Максимальная нагрузка на изделие 120 кг.</a:t>
            </a: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 algn="ctr">
              <a:buNone/>
            </a:pPr>
            <a:r>
              <a:rPr lang="ru-RU" sz="1400" b="1" i="1" dirty="0" smtClean="0"/>
              <a:t>Меры предосторожности:</a:t>
            </a:r>
          </a:p>
          <a:p>
            <a:pPr marL="0" indent="0">
              <a:buNone/>
            </a:pPr>
            <a:r>
              <a:rPr lang="ru-RU" sz="1200" dirty="0" smtClean="0"/>
              <a:t>I.  Установка  и  отладка  работы  душевой  кабины  должна производиться  квалифицированным  специалистом-электриком  или работником  магазина.</a:t>
            </a:r>
          </a:p>
          <a:p>
            <a:pPr marL="0" indent="0">
              <a:buNone/>
            </a:pPr>
            <a:r>
              <a:rPr lang="ru-RU" sz="1200" dirty="0" smtClean="0"/>
              <a:t>II.  Электрическое  напряжение  должно  соответствовать  национальному стандарту  безопасности,  напряжение  и  его  частота  должны соответствовать  тому,  на  которое  рассчитана  данная душевая  кабина;  также  должен  быть  установлен  предохранитель от  перепада  напряжения.  (Примечание:  выходное  напряжение в данной душевой кабине 12 Вольт).</a:t>
            </a:r>
          </a:p>
          <a:p>
            <a:pPr marL="0" indent="0">
              <a:buNone/>
            </a:pPr>
            <a:r>
              <a:rPr lang="ru-RU" sz="1200" dirty="0" smtClean="0"/>
              <a:t>III.  Во  время  использования  запрещается  трогать  подключенные провода  и  демонтировать  или  разбирать  пульт  управления.  Мы не несем ответственность за любые возникшие неполадки и удары током, вызванные упомянутыми причинами.</a:t>
            </a:r>
          </a:p>
          <a:p>
            <a:pPr marL="0" indent="0">
              <a:buNone/>
            </a:pPr>
            <a:r>
              <a:rPr lang="ru-RU" sz="1200" dirty="0" smtClean="0"/>
              <a:t>IV.  Избегайте  воздействия  </a:t>
            </a:r>
            <a:r>
              <a:rPr lang="ru-RU" sz="1200" dirty="0"/>
              <a:t>органических  растворителей  (</a:t>
            </a:r>
            <a:r>
              <a:rPr lang="ru-RU" sz="1200" dirty="0" smtClean="0"/>
              <a:t>ацетона</a:t>
            </a:r>
            <a:r>
              <a:rPr lang="ru-RU" sz="1200" dirty="0"/>
              <a:t>,  нашатырного  спирта,  бензина  и  других  сильных  </a:t>
            </a:r>
            <a:r>
              <a:rPr lang="ru-RU" sz="1200" dirty="0" smtClean="0"/>
              <a:t>кислотосодержащих  </a:t>
            </a:r>
            <a:r>
              <a:rPr lang="ru-RU" sz="1200" dirty="0"/>
              <a:t>химических  веществ)   на  душевую  кабину,  так  как это  может  привести  к  разрушению  поверхности  душевой  кабины и электролитических компонентов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/>
              <a:t>V.  Температура  горячей  воды,  подаваемой  к  кабине,  не  должна превышать 70°С.</a:t>
            </a:r>
          </a:p>
          <a:p>
            <a:pPr marL="0" indent="0">
              <a:buNone/>
            </a:pPr>
            <a:r>
              <a:rPr lang="ru-RU" sz="1200" dirty="0"/>
              <a:t>VI. Уровень канализации не должен превышать 50 мм от пола</a:t>
            </a:r>
          </a:p>
          <a:p>
            <a:pPr marL="0" indent="0">
              <a:buNone/>
            </a:pPr>
            <a:r>
              <a:rPr lang="ru-RU" sz="1200" dirty="0"/>
              <a:t>до центра канализационной трубы.</a:t>
            </a:r>
          </a:p>
          <a:p>
            <a:pPr marL="0" indent="0">
              <a:buNone/>
            </a:pPr>
            <a:r>
              <a:rPr lang="ru-RU" sz="1200" dirty="0"/>
              <a:t>VII. Максимальная нагрузка на поддон </a:t>
            </a:r>
            <a:r>
              <a:rPr lang="ru-RU" sz="1200" dirty="0" smtClean="0"/>
              <a:t>120 </a:t>
            </a:r>
            <a:r>
              <a:rPr lang="ru-RU" sz="1200" dirty="0"/>
              <a:t>кг.</a:t>
            </a:r>
          </a:p>
          <a:p>
            <a:pPr marL="0" indent="0">
              <a:buNone/>
            </a:pPr>
            <a:r>
              <a:rPr lang="ru-RU" sz="1200" dirty="0"/>
              <a:t>VIII. Необходима установка фильтров грубой очистки воды.</a:t>
            </a:r>
          </a:p>
          <a:p>
            <a:pPr marL="0" indent="0">
              <a:buNone/>
            </a:pPr>
            <a:r>
              <a:rPr lang="ru-RU" sz="1200" dirty="0"/>
              <a:t>IX.  В  зимнее  время  приступать  к  установке  душевой  кабины следует после того, как изделие будет находиться не менее 16 часов при комнатной температуре.</a:t>
            </a:r>
            <a:endParaRPr lang="ru-RU" sz="1200" dirty="0" smtClean="0"/>
          </a:p>
          <a:p>
            <a:pPr marL="0" indent="0" algn="ctr">
              <a:buNone/>
            </a:pPr>
            <a:endParaRPr lang="ru-RU" sz="1200" b="1" i="1" dirty="0" smtClean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12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7160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658" y="1979714"/>
            <a:ext cx="6172200" cy="655272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i="1" dirty="0" smtClean="0"/>
              <a:t>Меры безопасности:</a:t>
            </a:r>
          </a:p>
          <a:p>
            <a:pPr marL="0" indent="0">
              <a:buNone/>
            </a:pPr>
            <a:r>
              <a:rPr lang="ru-RU" sz="4400" dirty="0"/>
              <a:t>• Используйте душевую кабину исключительно только по ее </a:t>
            </a:r>
            <a:r>
              <a:rPr lang="ru-RU" sz="4400" dirty="0" smtClean="0"/>
              <a:t>прямому </a:t>
            </a:r>
            <a:r>
              <a:rPr lang="ru-RU" sz="4400" dirty="0"/>
              <a:t>назначению.</a:t>
            </a:r>
          </a:p>
          <a:p>
            <a:pPr marL="0" indent="0">
              <a:buNone/>
            </a:pPr>
            <a:r>
              <a:rPr lang="ru-RU" sz="4400" dirty="0"/>
              <a:t>•  Запрещается  пользоваться  душевой  кабиной  в  состоянии алкогольного  или  наркотического  опьянения,  а  также  принимать лекарства до и во время эксплуатации душевой кабины. Это может привести к потере сознания или травмам.</a:t>
            </a:r>
          </a:p>
          <a:p>
            <a:pPr marL="0" indent="0">
              <a:buNone/>
            </a:pPr>
            <a:r>
              <a:rPr lang="ru-RU" sz="4400" dirty="0"/>
              <a:t>•  Люди,  которые  постоянно  принимают  лекарства,  должны проконсультироваться с лечащим врачом прежде, чем использовать душевую  кабину,  поскольку  некоторые  лекарственные  препараты могут  вызвать  сонливость,  воздействовать  на  ритм  сердцебиения, на кровяное давление и кровообращение.</a:t>
            </a:r>
          </a:p>
          <a:p>
            <a:pPr marL="0" indent="0">
              <a:buNone/>
            </a:pPr>
            <a:r>
              <a:rPr lang="ru-RU" sz="4400" dirty="0"/>
              <a:t>•  При   болезни  или  другом  недомогании,  а  также  людям с повышенным весом, сердечными заболеваниями или проблемами с  давлением  и  кровообращением,  диабетом,  людям  пожилого возраста,  беременным  женщинам,  перед  пользованием  душевой кабиной необходимо обязательно проконсультироваться у лечащего врача.</a:t>
            </a:r>
          </a:p>
          <a:p>
            <a:pPr marL="0" indent="0">
              <a:buNone/>
            </a:pPr>
            <a:r>
              <a:rPr lang="ru-RU" sz="4400" dirty="0"/>
              <a:t>•  Во  избежание  несчастных  случаев,  нельзя  оставлять  детей и людей с ограниченными возможностями в работающей душевой кабине без постоянного присмотра взрослых</a:t>
            </a:r>
            <a:r>
              <a:rPr lang="ru-RU" sz="4400" dirty="0" smtClean="0"/>
              <a:t>.</a:t>
            </a:r>
          </a:p>
          <a:p>
            <a:pPr marL="0" indent="0">
              <a:buNone/>
            </a:pPr>
            <a:r>
              <a:rPr lang="ru-RU" sz="4400" dirty="0" smtClean="0"/>
              <a:t>•  Для исключения возникновения протечек</a:t>
            </a:r>
            <a:r>
              <a:rPr lang="ru-RU" sz="4400" dirty="0"/>
              <a:t>, категорически запрещается  поднимать  или  кантовать  душевую  кабину,  держась за трубопроводы.</a:t>
            </a:r>
          </a:p>
          <a:p>
            <a:pPr marL="0" indent="0">
              <a:buNone/>
            </a:pPr>
            <a:r>
              <a:rPr lang="ru-RU" sz="4400" dirty="0"/>
              <a:t>•  При  входе/выходе  из  душевой  кабины  в  обязательном  порядке соблюдайте осторожность во избежание травм.</a:t>
            </a:r>
          </a:p>
          <a:p>
            <a:pPr marL="0" indent="0">
              <a:buNone/>
            </a:pPr>
            <a:r>
              <a:rPr lang="ru-RU" sz="4400" dirty="0"/>
              <a:t>• Следите за тем, чтобы пол в помещении, где установлена душевая кабина,  был  всегда  чистым  и  сухим,  во  избежание  возможности поскользнуться или упасть.</a:t>
            </a:r>
          </a:p>
          <a:p>
            <a:pPr marL="0" indent="0">
              <a:buNone/>
            </a:pPr>
            <a:r>
              <a:rPr lang="ru-RU" sz="4400" dirty="0"/>
              <a:t>•  Не  закрывайте  отверстия  какими-либо  предметами  или  частями тела.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• </a:t>
            </a:r>
            <a:r>
              <a:rPr lang="ru-RU" sz="4400" dirty="0"/>
              <a:t>Запрещается наливать в поддон душевой кабины кипяток, а также использовать  душевую  кабину  с  водой  повышенной   </a:t>
            </a:r>
            <a:r>
              <a:rPr lang="ru-RU" sz="4400" dirty="0" smtClean="0"/>
              <a:t>температуры (согласно  </a:t>
            </a:r>
            <a:r>
              <a:rPr lang="ru-RU" sz="4400" dirty="0"/>
              <a:t>мер  предосторожности  к  душевой  кабине).  Это  также необходимо  для  того,  чтобы  сохранить  неизменный  блеск  кабины в течении лет.</a:t>
            </a:r>
          </a:p>
          <a:p>
            <a:pPr marL="0" indent="0">
              <a:buNone/>
            </a:pPr>
            <a:r>
              <a:rPr lang="ru-RU" sz="4400" dirty="0"/>
              <a:t>• Перед началом использования душевой кабиной убедитесь в   том</a:t>
            </a:r>
            <a:r>
              <a:rPr lang="ru-RU" sz="4400" dirty="0" smtClean="0"/>
              <a:t>, что </a:t>
            </a:r>
            <a:r>
              <a:rPr lang="ru-RU" sz="4400" dirty="0" err="1" smtClean="0"/>
              <a:t>cлив</a:t>
            </a:r>
            <a:r>
              <a:rPr lang="ru-RU" sz="4400" dirty="0" smtClean="0"/>
              <a:t>  хорошо </a:t>
            </a:r>
            <a:r>
              <a:rPr lang="ru-RU" sz="4400" dirty="0"/>
              <a:t>функционирует.</a:t>
            </a:r>
          </a:p>
          <a:p>
            <a:pPr marL="0" indent="0">
              <a:buNone/>
            </a:pPr>
            <a:r>
              <a:rPr lang="ru-RU" sz="4400" dirty="0"/>
              <a:t>•  Запрещается  бить  по  поверхности  душевой  кабины  тупыми предметами,  в  ней  установлено  оригинальное  закаленное  стекло. Ударять по нему жесткими предметами также строго запрещается</a:t>
            </a:r>
            <a:r>
              <a:rPr lang="ru-RU" sz="4400" dirty="0" smtClean="0"/>
              <a:t>.</a:t>
            </a:r>
          </a:p>
          <a:p>
            <a:pPr marL="0" indent="0">
              <a:buNone/>
            </a:pPr>
            <a:r>
              <a:rPr lang="ru-RU" sz="4400" dirty="0" smtClean="0"/>
              <a:t>•  </a:t>
            </a:r>
            <a:r>
              <a:rPr lang="ru-RU" sz="4400" dirty="0"/>
              <a:t>После  использования  душевой   кабины  по  назначению рекомендуется ее отключить от электрической сети </a:t>
            </a:r>
            <a:endParaRPr lang="ru-RU" sz="4400" dirty="0" smtClean="0"/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endParaRPr lang="ru-RU" sz="2300" dirty="0" smtClean="0"/>
          </a:p>
          <a:p>
            <a:pPr marL="0" indent="0" algn="ctr">
              <a:buNone/>
            </a:pPr>
            <a:r>
              <a:rPr lang="ru-RU" sz="4300" b="1" dirty="0" smtClean="0"/>
              <a:t>В </a:t>
            </a:r>
            <a:r>
              <a:rPr lang="ru-RU" sz="4300" b="1" dirty="0"/>
              <a:t>ЦЕЛЯХ ОБЕСПЕЧЕНИЯ </a:t>
            </a:r>
            <a:r>
              <a:rPr lang="ru-RU" sz="4300" b="1" dirty="0" smtClean="0"/>
              <a:t>ЭЛЕКТРО </a:t>
            </a:r>
            <a:r>
              <a:rPr lang="ru-RU" sz="4300" b="1" dirty="0"/>
              <a:t>И ПОЖАРОБЕЗОПАСНОСТИ </a:t>
            </a:r>
            <a:r>
              <a:rPr lang="ru-RU" sz="4300" b="1" dirty="0" smtClean="0"/>
              <a:t>ЗАПРЕЩЕНО</a:t>
            </a:r>
            <a:r>
              <a:rPr lang="ru-RU" sz="4300" b="1" dirty="0"/>
              <a:t>:</a:t>
            </a:r>
          </a:p>
          <a:p>
            <a:pPr marL="0" indent="0">
              <a:buNone/>
            </a:pPr>
            <a:r>
              <a:rPr lang="ru-RU" sz="4400" dirty="0"/>
              <a:t>• Использовать в качестве кнопок-выключателей любые устройства, кроме установленных в душевых кабинах.</a:t>
            </a:r>
          </a:p>
          <a:p>
            <a:pPr marL="0" indent="0">
              <a:buNone/>
            </a:pPr>
            <a:r>
              <a:rPr lang="ru-RU" sz="4400" dirty="0"/>
              <a:t>• Проводить влажную уборку под душевой кабиной при включенном сетевом шнуре.</a:t>
            </a:r>
          </a:p>
          <a:p>
            <a:pPr marL="0" indent="0">
              <a:buNone/>
            </a:pPr>
            <a:r>
              <a:rPr lang="ru-RU" sz="4400" dirty="0"/>
              <a:t>•  Использование  электрических  приборов  во  время  пользования душевой кабиной или рядом с ней</a:t>
            </a:r>
            <a:r>
              <a:rPr lang="ru-RU" sz="4400" dirty="0" smtClean="0"/>
              <a:t>.</a:t>
            </a:r>
          </a:p>
          <a:p>
            <a:pPr marL="0" indent="0">
              <a:buNone/>
            </a:pPr>
            <a:r>
              <a:rPr lang="ru-RU" sz="4400" dirty="0"/>
              <a:t>• Смещать / перемещать душевую кабину, подключенную к </a:t>
            </a:r>
            <a:r>
              <a:rPr lang="ru-RU" sz="4400" dirty="0" smtClean="0"/>
              <a:t>электро </a:t>
            </a:r>
            <a:r>
              <a:rPr lang="ru-RU" sz="4400" dirty="0"/>
              <a:t>и водоснабжению.</a:t>
            </a:r>
            <a:endParaRPr lang="ru-RU" sz="4400" dirty="0" smtClean="0"/>
          </a:p>
          <a:p>
            <a:pPr marL="0" indent="0">
              <a:buNone/>
            </a:pPr>
            <a:endParaRPr lang="ru-RU" sz="37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 algn="ctr">
              <a:buNone/>
            </a:pPr>
            <a:r>
              <a:rPr lang="ru-RU" sz="1200" dirty="0" smtClean="0"/>
              <a:t>.</a:t>
            </a:r>
          </a:p>
          <a:p>
            <a:pPr marL="0" indent="0" algn="ctr">
              <a:buNone/>
            </a:pPr>
            <a:endParaRPr lang="ru-RU" sz="1200" b="1" i="1" dirty="0" smtClean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12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0128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658" y="2051720"/>
            <a:ext cx="6172200" cy="66247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400" b="1" i="1" dirty="0"/>
              <a:t>4.Обязательные рекомендации при установке душевой кабины</a:t>
            </a:r>
          </a:p>
          <a:p>
            <a:pPr marL="0" indent="0" algn="ctr">
              <a:buNone/>
            </a:pPr>
            <a:r>
              <a:rPr lang="ru-RU" sz="1400" b="1" i="1" dirty="0"/>
              <a:t>4.1 Подключение к электрической </a:t>
            </a:r>
            <a:r>
              <a:rPr lang="ru-RU" sz="1400" b="1" i="1" dirty="0" smtClean="0"/>
              <a:t>сети. Меры безопасности:</a:t>
            </a:r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>
              <a:buNone/>
            </a:pPr>
            <a:r>
              <a:rPr lang="ru-RU" sz="1200" dirty="0"/>
              <a:t>ВСЕ  ОБОРУДОВАНИЕ  должно  быть  ОБЯЗАТЕЛЬНО ЗАЗЕМЛЕНО.  Незаземленное  оборудование  является потенциально опасным.</a:t>
            </a:r>
          </a:p>
          <a:p>
            <a:pPr marL="0" indent="0">
              <a:buNone/>
            </a:pPr>
            <a:r>
              <a:rPr lang="ru-RU" sz="1200" dirty="0"/>
              <a:t>  ЗАПРЕЩЕНО  эксплуатировать  душевую  кабину с  поврежденным  электрошнуром  и  в  случае  неисправности заземления.</a:t>
            </a:r>
          </a:p>
          <a:p>
            <a:pPr marL="0" indent="0">
              <a:buNone/>
            </a:pPr>
            <a:r>
              <a:rPr lang="ru-RU" sz="1200" dirty="0"/>
              <a:t>  ЗАПРЕЩЕНО  устанавливать  и  подключать  душевую кабину в домах, где электропроводка не может обеспечить электро- и пожаробезопасность. </a:t>
            </a:r>
          </a:p>
          <a:p>
            <a:pPr marL="0" indent="0">
              <a:buNone/>
            </a:pPr>
            <a:r>
              <a:rPr lang="ru-RU" sz="1200" dirty="0" smtClean="0"/>
              <a:t>ЗАПРЕЩЕНО  </a:t>
            </a:r>
            <a:r>
              <a:rPr lang="ru-RU" sz="1200" dirty="0"/>
              <a:t>заземлять  душевую  кабину  через отопительное, водопроводное и канализационное оборудование. Производитель  не  несет  ответственность  за  ущерб  здоровья и собственности, если он вызван несоблюдением норм и правил установки.</a:t>
            </a:r>
          </a:p>
          <a:p>
            <a:pPr marL="0" indent="0">
              <a:buNone/>
            </a:pPr>
            <a:r>
              <a:rPr lang="ru-RU" sz="1200" dirty="0"/>
              <a:t>  Душевая  кабина  подключается  к  электрической  сети  без дополнительных  соединений,  т.е.  с  помощью  отдельного  кабеля, проложенного  от  электрощита  до  оборудования.  Использовать для  подключения  душевой  кабины  переходники,  многополюсные розетки и удлинительные шнуры запрещено!</a:t>
            </a:r>
          </a:p>
          <a:p>
            <a:pPr marL="0" indent="0">
              <a:buNone/>
            </a:pPr>
            <a:r>
              <a:rPr lang="ru-RU" sz="1200" dirty="0"/>
              <a:t>Кабель должен быть подключен к отдельному, двухполюсному автомату, комбинированному с устройством защитного </a:t>
            </a:r>
            <a:r>
              <a:rPr lang="ru-RU" sz="1200" dirty="0" smtClean="0"/>
              <a:t>отключения (УЗО).</a:t>
            </a:r>
          </a:p>
          <a:p>
            <a:pPr marL="0" indent="0">
              <a:buNone/>
            </a:pPr>
            <a:r>
              <a:rPr lang="ru-RU" sz="1200" dirty="0"/>
              <a:t> Для  предотвращения  утечки  тока  должен  быть  установлен защитный выключатель.</a:t>
            </a:r>
          </a:p>
          <a:p>
            <a:pPr marL="0" indent="0">
              <a:buNone/>
            </a:pPr>
            <a:r>
              <a:rPr lang="ru-RU" sz="1200" dirty="0"/>
              <a:t>  Кабель  обязательно  должен  быть  медным,  трехжильным, в двойной изоляции, с сечением провода не менее 2,5 </a:t>
            </a:r>
            <a:r>
              <a:rPr lang="ru-RU" sz="1200" dirty="0" smtClean="0"/>
              <a:t>мм.</a:t>
            </a:r>
          </a:p>
          <a:p>
            <a:pPr marL="0" indent="0">
              <a:buNone/>
            </a:pPr>
            <a:r>
              <a:rPr lang="ru-RU" sz="1200" dirty="0"/>
              <a:t>Вывод </a:t>
            </a:r>
            <a:r>
              <a:rPr lang="ru-RU" sz="1200" dirty="0" err="1"/>
              <a:t>электрокабеля</a:t>
            </a:r>
            <a:r>
              <a:rPr lang="ru-RU" sz="1200" dirty="0"/>
              <a:t> </a:t>
            </a:r>
            <a:r>
              <a:rPr lang="ru-RU" sz="1200" dirty="0" smtClean="0"/>
              <a:t> должен </a:t>
            </a:r>
            <a:r>
              <a:rPr lang="ru-RU" sz="1200" dirty="0"/>
              <a:t>иметь </a:t>
            </a:r>
            <a:r>
              <a:rPr lang="ru-RU" sz="1200" dirty="0" smtClean="0"/>
              <a:t>розетку </a:t>
            </a:r>
            <a:r>
              <a:rPr lang="ru-RU" sz="1200" dirty="0"/>
              <a:t>с заземлением. Подключение кабины к электросети через УЗО </a:t>
            </a:r>
            <a:r>
              <a:rPr lang="ru-RU" sz="1200" dirty="0" smtClean="0"/>
              <a:t>обязательно! </a:t>
            </a:r>
          </a:p>
          <a:p>
            <a:pPr marL="0" indent="0">
              <a:buNone/>
            </a:pPr>
            <a:r>
              <a:rPr lang="ru-RU" sz="1200" dirty="0" smtClean="0"/>
              <a:t>Требования</a:t>
            </a:r>
            <a:r>
              <a:rPr lang="ru-RU" sz="1200" dirty="0"/>
              <a:t>,  предъявляемые  к  УЗО: 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напряжение  </a:t>
            </a:r>
            <a:r>
              <a:rPr lang="ru-RU" sz="1200" dirty="0"/>
              <a:t>220-240В;</a:t>
            </a:r>
          </a:p>
          <a:p>
            <a:pPr marL="0" indent="0">
              <a:buNone/>
            </a:pPr>
            <a:r>
              <a:rPr lang="ru-RU" sz="1200" dirty="0"/>
              <a:t>с током утечки </a:t>
            </a:r>
            <a:r>
              <a:rPr lang="ru-RU" sz="1200" dirty="0" smtClean="0"/>
              <a:t>0,03А;</a:t>
            </a:r>
          </a:p>
          <a:p>
            <a:pPr marL="0" indent="0">
              <a:buNone/>
            </a:pPr>
            <a:r>
              <a:rPr lang="ru-RU" sz="1200" dirty="0" smtClean="0"/>
              <a:t> </a:t>
            </a:r>
            <a:r>
              <a:rPr lang="ru-RU" sz="1200" dirty="0"/>
              <a:t>рассчитан на силу тока не менее 16-25А.</a:t>
            </a:r>
          </a:p>
          <a:p>
            <a:pPr marL="0" indent="0">
              <a:buNone/>
            </a:pPr>
            <a:r>
              <a:rPr lang="ru-RU" sz="1200" dirty="0"/>
              <a:t>УЗО должно находится вне ванной комнаты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/>
              <a:t>Доработка  электрической  сети  должна  производиться</a:t>
            </a:r>
          </a:p>
          <a:p>
            <a:pPr marL="0" indent="0">
              <a:buNone/>
            </a:pPr>
            <a:r>
              <a:rPr lang="ru-RU" sz="1200" dirty="0"/>
              <a:t>работниками  специализированной  организации  эксплуатирующей внутридомовое оборудование.</a:t>
            </a:r>
          </a:p>
          <a:p>
            <a:pPr marL="0" indent="0">
              <a:buNone/>
            </a:pPr>
            <a:r>
              <a:rPr lang="ru-RU" sz="1200" dirty="0"/>
              <a:t>  Удлинение силового кабеля без рекомендации специалистов запрещена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 smtClean="0"/>
              <a:t>Неиспользуемые провода должны быть изолированы диэлектриком.</a:t>
            </a:r>
          </a:p>
          <a:p>
            <a:pPr marL="0" indent="0">
              <a:buNone/>
            </a:pPr>
            <a:r>
              <a:rPr lang="ru-RU" sz="1200" dirty="0"/>
              <a:t>Для  герметизации коммутационной  панели  необходимо использовать  нейтральный  герметик.  Применение  кислотного герметика  категорически  запрещается,  поскольку  это  приведет к разрушению компонентов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/>
              <a:t>Мощность  лампочки  для  замены  (или  использования)не должна превышать значения, указанного в технических </a:t>
            </a:r>
            <a:r>
              <a:rPr lang="ru-RU" sz="1200" dirty="0" smtClean="0"/>
              <a:t>данных к  </a:t>
            </a:r>
            <a:r>
              <a:rPr lang="ru-RU" sz="1200" dirty="0"/>
              <a:t>кабине.  В  противном  случае  она  будет  повреждена  в  результате перегрузки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300" dirty="0"/>
              <a:t>Телефонная  линия  душевой  кабины  не  может  напрямую присоединяться к </a:t>
            </a:r>
            <a:r>
              <a:rPr lang="ru-RU" sz="1300" dirty="0" smtClean="0"/>
              <a:t>телефону. Для </a:t>
            </a:r>
            <a:r>
              <a:rPr lang="ru-RU" sz="1300" dirty="0"/>
              <a:t>этих целей необходимо использовать распределительную  коробку.  В  противном  случае  будет  плохая слышимость или отсутствие сигнала.</a:t>
            </a:r>
            <a:endParaRPr lang="ru-RU" sz="1300" dirty="0" smtClean="0"/>
          </a:p>
          <a:p>
            <a:pPr marL="0" indent="0" algn="ctr">
              <a:buNone/>
            </a:pPr>
            <a:endParaRPr lang="ru-RU" sz="1200" b="1" i="1" dirty="0"/>
          </a:p>
          <a:p>
            <a:pPr marL="0" indent="0" algn="ctr">
              <a:buNone/>
            </a:pPr>
            <a:endParaRPr lang="ru-RU" sz="1200" b="1" i="1" dirty="0" smtClean="0"/>
          </a:p>
          <a:p>
            <a:pPr marL="0" indent="0" algn="ctr">
              <a:buNone/>
            </a:pPr>
            <a:endParaRPr lang="ru-RU" sz="2800" b="1" i="1" dirty="0"/>
          </a:p>
          <a:p>
            <a:pPr marL="0" indent="0" algn="ctr">
              <a:buNone/>
            </a:pP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0980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658" y="1979713"/>
            <a:ext cx="6172200" cy="6696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i="1" dirty="0"/>
              <a:t>4.2 Подключение к системе водоснабжения</a:t>
            </a:r>
            <a:r>
              <a:rPr lang="ru-RU" sz="1400" b="1" i="1" dirty="0" smtClean="0"/>
              <a:t>:</a:t>
            </a:r>
          </a:p>
          <a:p>
            <a:pPr marL="0" indent="0" algn="ctr">
              <a:buNone/>
            </a:pPr>
            <a:r>
              <a:rPr lang="ru-RU" sz="1100" dirty="0"/>
              <a:t>Подключение кабины к системе водоснабжения производится</a:t>
            </a:r>
          </a:p>
          <a:p>
            <a:pPr marL="0" indent="0" algn="ctr">
              <a:buNone/>
            </a:pPr>
            <a:r>
              <a:rPr lang="ru-RU" sz="1100" dirty="0"/>
              <a:t>в строгом соответствии с данными рекомендациями</a:t>
            </a:r>
            <a:r>
              <a:rPr lang="ru-RU" sz="1100" dirty="0" smtClean="0"/>
              <a:t>.</a:t>
            </a:r>
          </a:p>
          <a:p>
            <a:pPr marL="0" indent="0">
              <a:buNone/>
            </a:pPr>
            <a:r>
              <a:rPr lang="ru-RU" sz="1100" dirty="0"/>
              <a:t>При  подготовке  водопроводных  коммуникаций  для подключения оборудования необходима установка фильтров </a:t>
            </a:r>
            <a:r>
              <a:rPr lang="ru-RU" sz="1100" dirty="0" smtClean="0"/>
              <a:t>грубой и </a:t>
            </a:r>
            <a:r>
              <a:rPr lang="ru-RU" sz="1100" dirty="0"/>
              <a:t>тонкой очистки воды.</a:t>
            </a:r>
          </a:p>
          <a:p>
            <a:pPr marL="0" indent="0">
              <a:buNone/>
            </a:pPr>
            <a:r>
              <a:rPr lang="ru-RU" sz="1100" dirty="0"/>
              <a:t>Давление    воды    в    системе    водоснабжения    </a:t>
            </a:r>
            <a:r>
              <a:rPr lang="ru-RU" sz="1100" dirty="0" smtClean="0"/>
              <a:t>должно находиться    </a:t>
            </a:r>
            <a:r>
              <a:rPr lang="ru-RU" sz="1100" dirty="0"/>
              <a:t>в    пределах,    указанных    в  технических    данных душевой    кабины.    В    случае    его    превышения    необходима установка редукторов давления воды.</a:t>
            </a:r>
          </a:p>
          <a:p>
            <a:pPr marL="0" indent="0">
              <a:buNone/>
            </a:pPr>
            <a:r>
              <a:rPr lang="ru-RU" sz="1100" dirty="0"/>
              <a:t>  Фильтры,  УЗО,  редукторы  давления  воды  в  серийную комплектацию оборудования не входят.</a:t>
            </a:r>
          </a:p>
          <a:p>
            <a:pPr marL="0" indent="0">
              <a:buNone/>
            </a:pPr>
            <a:r>
              <a:rPr lang="ru-RU" sz="1100" dirty="0"/>
              <a:t>Выводы горячей и холодной воды должны иметь внутреннюю </a:t>
            </a:r>
            <a:r>
              <a:rPr lang="ru-RU" sz="1100" dirty="0" smtClean="0"/>
              <a:t>резьбу и </a:t>
            </a:r>
            <a:r>
              <a:rPr lang="ru-RU" sz="1100" dirty="0"/>
              <a:t>диаметр ½ дюйма.</a:t>
            </a:r>
          </a:p>
          <a:p>
            <a:pPr marL="0" indent="0">
              <a:buNone/>
            </a:pPr>
            <a:r>
              <a:rPr lang="ru-RU" sz="1100" dirty="0"/>
              <a:t>Диаметр канализационной трубы 40 - 50 мм</a:t>
            </a:r>
            <a:r>
              <a:rPr lang="ru-RU" sz="1100" dirty="0" smtClean="0"/>
              <a:t>.</a:t>
            </a:r>
          </a:p>
          <a:p>
            <a:pPr marL="0" indent="0">
              <a:buNone/>
            </a:pPr>
            <a:r>
              <a:rPr lang="ru-RU" sz="1100" dirty="0"/>
              <a:t>Максимально  допустимая  температура  при  </a:t>
            </a:r>
            <a:r>
              <a:rPr lang="ru-RU" sz="1100" dirty="0" smtClean="0"/>
              <a:t>использовании душевых  </a:t>
            </a:r>
            <a:r>
              <a:rPr lang="ru-RU" sz="1100" dirty="0"/>
              <a:t>кабин  не  должна  превышать  значения,  </a:t>
            </a:r>
            <a:r>
              <a:rPr lang="ru-RU" sz="1100" dirty="0" smtClean="0"/>
              <a:t>указанные в </a:t>
            </a:r>
            <a:r>
              <a:rPr lang="ru-RU" sz="1100" dirty="0"/>
              <a:t>технических данных к изделию</a:t>
            </a:r>
            <a:r>
              <a:rPr lang="ru-RU" sz="1100" dirty="0" smtClean="0"/>
              <a:t>.</a:t>
            </a:r>
          </a:p>
          <a:p>
            <a:pPr marL="0" indent="0" algn="ctr">
              <a:buNone/>
            </a:pPr>
            <a:r>
              <a:rPr lang="ru-RU" sz="1200" b="1" i="1" dirty="0"/>
              <a:t>4.3. Подготовка площади</a:t>
            </a:r>
            <a:r>
              <a:rPr lang="ru-RU" sz="1200" b="1" i="1" dirty="0" smtClean="0"/>
              <a:t>: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100" dirty="0"/>
              <a:t>Для  монтажа  и  последующего  обслуживания  оборудования необходимо  свободное  пространство  по  двум  задним  сторонам кабины  не  менее  50  см  для  обеспечения  доступа  ко  всем  рабочим узлам и агрегатам.</a:t>
            </a:r>
          </a:p>
          <a:p>
            <a:pPr marL="0" indent="0">
              <a:buNone/>
            </a:pPr>
            <a:r>
              <a:rPr lang="ru-RU" sz="1100" dirty="0"/>
              <a:t>Высота потолка в помещении, подготовленном для </a:t>
            </a:r>
            <a:r>
              <a:rPr lang="ru-RU" sz="1100" dirty="0" smtClean="0"/>
              <a:t>установки душевой </a:t>
            </a:r>
            <a:r>
              <a:rPr lang="ru-RU" sz="1100" dirty="0"/>
              <a:t>кабины должна </a:t>
            </a:r>
            <a:r>
              <a:rPr lang="ru-RU" sz="1100" dirty="0" smtClean="0"/>
              <a:t>обеспечивать </a:t>
            </a:r>
            <a:r>
              <a:rPr lang="ru-RU" sz="1100" dirty="0"/>
              <a:t>зазор между крышей </a:t>
            </a:r>
            <a:r>
              <a:rPr lang="ru-RU" sz="1100" dirty="0" smtClean="0"/>
              <a:t>душевой кабины  </a:t>
            </a:r>
            <a:r>
              <a:rPr lang="ru-RU" sz="1100" dirty="0"/>
              <a:t>и  потолком  не  менее  10-15  см.  </a:t>
            </a:r>
            <a:endParaRPr lang="ru-RU" sz="1100" dirty="0" smtClean="0"/>
          </a:p>
          <a:p>
            <a:pPr marL="0" indent="0">
              <a:buNone/>
            </a:pPr>
            <a:r>
              <a:rPr lang="ru-RU" sz="1100" dirty="0" smtClean="0"/>
              <a:t>Площадь  </a:t>
            </a:r>
            <a:r>
              <a:rPr lang="ru-RU" sz="1100" dirty="0"/>
              <a:t>для  монтажа душевой  кабины  должна  быть  очищена  от  строительного  мусора и  различных  загрязнений,  все  ремонтно-отделочные  работы на этапе монтажа должны быть в обязательном порядке ЗАВЕРШЕНЫ, включая отделку потолка. </a:t>
            </a:r>
            <a:endParaRPr lang="ru-RU" sz="1100" dirty="0" smtClean="0"/>
          </a:p>
          <a:p>
            <a:pPr marL="0" indent="0">
              <a:buNone/>
            </a:pPr>
            <a:r>
              <a:rPr lang="ru-RU" sz="1100" dirty="0" smtClean="0"/>
              <a:t>Все </a:t>
            </a:r>
            <a:r>
              <a:rPr lang="ru-RU" sz="1100" dirty="0"/>
              <a:t>коммуникации должны иметь скрытую прокладку,  либо  быть  убраны  в  декоративный  порог.  Это  поможет избежать  неплотного  прилегания  изделия  к  стене. </a:t>
            </a:r>
            <a:endParaRPr lang="ru-RU" sz="1100" dirty="0" smtClean="0"/>
          </a:p>
          <a:p>
            <a:pPr marL="0" indent="0">
              <a:buNone/>
            </a:pPr>
            <a:r>
              <a:rPr lang="ru-RU" sz="1100" dirty="0" smtClean="0"/>
              <a:t>Площадь  </a:t>
            </a:r>
            <a:r>
              <a:rPr lang="ru-RU" sz="1100" dirty="0"/>
              <a:t>для монтажа  не  должна  иметь  никаких  выступов  и  бордюров.  Подиум под  душевую  кабину  в  строгом  порядке  должен  быть  облицован напольной плиткой.</a:t>
            </a:r>
            <a:endParaRPr 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7538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657" y="2051720"/>
            <a:ext cx="61722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i="1" dirty="0"/>
              <a:t>Установка кабины производится в помещении, специально подготовленном для этого, в строгом соответствии с данными рекомендациями</a:t>
            </a:r>
            <a:r>
              <a:rPr lang="ru-RU" sz="1400" b="1" i="1" dirty="0" smtClean="0"/>
              <a:t>.</a:t>
            </a:r>
          </a:p>
          <a:p>
            <a:pPr marL="0" indent="0" algn="ctr">
              <a:buNone/>
            </a:pPr>
            <a:endParaRPr lang="ru-RU" sz="11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85" y="2771800"/>
            <a:ext cx="2781534" cy="300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85" y="6012160"/>
            <a:ext cx="2412118" cy="261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7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657" y="1835696"/>
            <a:ext cx="6293279" cy="6840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r>
              <a:rPr lang="ru-RU" sz="1400" b="1" i="1" dirty="0" smtClean="0"/>
              <a:t>Установка </a:t>
            </a:r>
            <a:r>
              <a:rPr lang="ru-RU" sz="1400" b="1" i="1" dirty="0"/>
              <a:t>кабины производится в помещении, специально подготовленном для этого, в строгом соответствии с данными рекомендациями</a:t>
            </a:r>
            <a:r>
              <a:rPr lang="ru-RU" sz="1400" b="1" i="1" dirty="0" smtClean="0"/>
              <a:t>.</a:t>
            </a:r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 algn="ctr">
              <a:buNone/>
            </a:pPr>
            <a:endParaRPr lang="ru-RU" sz="11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" y="2843808"/>
            <a:ext cx="617468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8848" y="2915816"/>
            <a:ext cx="32225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</a:rPr>
              <a:t>Частично уберите защитную пленку(возле мест установки сифона и со стенок поддона)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</a:rPr>
              <a:t>Прикрутите сифон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</a:rPr>
              <a:t> Установите поддон в углу и отрегулируйте с помощью уровня, чтобы он стоял строго горизонтально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</a:rPr>
              <a:t>Подключите сифон к канализации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</a:rPr>
              <a:t>Пролейте воду, проверьте чтобы вся вода уходила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/>
                </a:solidFill>
              </a:rPr>
              <a:t>Зафиксируйте ножки гайками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467545"/>
            <a:ext cx="13501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0657" y="2051720"/>
            <a:ext cx="6172200" cy="6660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i="1" dirty="0" smtClean="0"/>
              <a:t>Комплектация:</a:t>
            </a:r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r>
              <a:rPr lang="ru-RU" sz="1400" b="1" i="1" dirty="0" smtClean="0"/>
              <a:t>Инструменты для сборки:</a:t>
            </a:r>
          </a:p>
          <a:p>
            <a:pPr marL="0" indent="0">
              <a:buNone/>
            </a:pPr>
            <a:r>
              <a:rPr lang="ru-RU" sz="1100" dirty="0" smtClean="0"/>
              <a:t>Уровень, крестообразная отвертка, гаечный ключ, рулетка, электрическая дрель, электрический </a:t>
            </a:r>
            <a:r>
              <a:rPr lang="ru-RU" sz="1100" dirty="0" err="1" smtClean="0"/>
              <a:t>шуруповерт</a:t>
            </a:r>
            <a:r>
              <a:rPr lang="ru-RU" sz="1100" dirty="0" smtClean="0"/>
              <a:t>, </a:t>
            </a:r>
            <a:r>
              <a:rPr lang="ru-RU" sz="1100" dirty="0" err="1" smtClean="0"/>
              <a:t>силикогелевый</a:t>
            </a:r>
            <a:r>
              <a:rPr lang="ru-RU" sz="1100" dirty="0" smtClean="0"/>
              <a:t> пистолет, карандаш</a:t>
            </a:r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1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8" y="2339752"/>
            <a:ext cx="631870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2" y="6660232"/>
            <a:ext cx="4851540" cy="205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1476</TotalTime>
  <Words>2371</Words>
  <Application>Microsoft Office PowerPoint</Application>
  <PresentationFormat>Экран (4:3)</PresentationFormat>
  <Paragraphs>371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Дудко Наталья Владимировна</dc:creator>
  <cp:lastModifiedBy>Дудко Наталья Владимировна</cp:lastModifiedBy>
  <cp:revision>94</cp:revision>
  <dcterms:created xsi:type="dcterms:W3CDTF">2018-08-07T03:38:40Z</dcterms:created>
  <dcterms:modified xsi:type="dcterms:W3CDTF">2019-12-04T09:13:43Z</dcterms:modified>
</cp:coreProperties>
</file>